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82" r:id="rId3"/>
    <p:sldId id="279" r:id="rId4"/>
    <p:sldId id="281" r:id="rId5"/>
    <p:sldId id="258" r:id="rId6"/>
    <p:sldId id="278" r:id="rId7"/>
    <p:sldId id="260" r:id="rId8"/>
    <p:sldId id="262" r:id="rId9"/>
    <p:sldId id="263" r:id="rId10"/>
    <p:sldId id="264" r:id="rId11"/>
    <p:sldId id="266" r:id="rId12"/>
    <p:sldId id="267" r:id="rId13"/>
    <p:sldId id="268" r:id="rId14"/>
    <p:sldId id="285" r:id="rId15"/>
    <p:sldId id="287" r:id="rId16"/>
    <p:sldId id="284" r:id="rId17"/>
    <p:sldId id="269" r:id="rId18"/>
    <p:sldId id="286" r:id="rId19"/>
    <p:sldId id="283" r:id="rId20"/>
    <p:sldId id="288" r:id="rId21"/>
    <p:sldId id="289" r:id="rId22"/>
    <p:sldId id="277" r:id="rId23"/>
    <p:sldId id="273" r:id="rId24"/>
    <p:sldId id="274" r:id="rId25"/>
    <p:sldId id="275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55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8" y="5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1D3FBA1-E742-46E0-A75A-36082E75F9E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467EB82-4D0E-4E9B-A773-53726FD4C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28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9AF7-57E3-4FB7-85BB-6A2CD5BAF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6C2E17-CDE9-4F1E-A85E-AF26D9BF87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616A8-4D7E-4FEC-A9C6-92ADD02E8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96CB-D8BE-43F4-8A42-A40AC0931632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E1ED3-7F19-48C1-9ED9-2D0149684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5A6A3-3BD5-4D20-BBC1-F27FADC6D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3539-EEF9-4BF0-90E2-7507C007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2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9B203-B679-4FAB-848D-6D6C8A475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DA683-E79D-4451-8E60-C0B5EAA91A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C86BF-759C-42B9-BF80-FD437DE7F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96CB-D8BE-43F4-8A42-A40AC0931632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ABE07-4A9A-4449-A884-E6BD0D787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5C82F-91B9-46E7-9EDD-85796194F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3539-EEF9-4BF0-90E2-7507C007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05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68930C-E2EF-4475-A674-A82A69A42F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239C3B-AC94-4330-952D-1348CA6E4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7B36E-89BF-4E09-8788-ED52EE2CD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96CB-D8BE-43F4-8A42-A40AC0931632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E4A33-8471-4F86-A1AF-0F808AFD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DF489-9179-4D03-8ADE-760F7B2EA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3539-EEF9-4BF0-90E2-7507C007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4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9E8C0-D07A-447E-B58B-9DAC18787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B5E6B-9559-4A4F-BBB6-97F55A340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E6812-0854-481C-832C-C2BFB3D1E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96CB-D8BE-43F4-8A42-A40AC0931632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B4F06-D82F-46DE-B020-67B3FA214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C4896-1BB5-4F76-B279-87B4438DD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3539-EEF9-4BF0-90E2-7507C007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7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4055-AC99-4C6E-9D02-3B3DDEEEB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A85DF-4D56-4519-9A76-4716C5772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39166-6785-4522-81FB-D2F7D92B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96CB-D8BE-43F4-8A42-A40AC0931632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BA710-749F-453C-A243-F9AED1C96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7AF07-8A8E-4758-B1B2-244EB6EE8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3539-EEF9-4BF0-90E2-7507C007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21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1EA08-0CB2-4E50-9C27-64CE42A9A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906BD-3E72-483A-91BC-BE8245B3BB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5642FC-81EF-4CF4-8C6B-F0C9E940D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DC9BD-EE9D-4C4B-81BD-EF671D541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96CB-D8BE-43F4-8A42-A40AC0931632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02AD3D-123B-4C40-8EF0-DAF2A5E2B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7EDCD-3338-44C7-8BAD-1631FF677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3539-EEF9-4BF0-90E2-7507C007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83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6E28C-D35A-4E97-B001-F5C22691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D9940-F830-4550-BB5E-CE5B83385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8D1BF-F878-4348-84B9-433BC1EFA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15373F-5617-4AEE-A182-8C10F6A46E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E10BA0-1F7C-473F-BF82-D14403A98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5948D7-4EE6-40F4-95D6-D8EA0AB00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96CB-D8BE-43F4-8A42-A40AC0931632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94E07C-A654-4321-8BDF-899394383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EE67ED-FD20-4DFC-9431-54149D336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3539-EEF9-4BF0-90E2-7507C007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4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598A8-C471-4C96-86AA-8B7E86BC6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AA8ABD-EECB-4E45-B5B6-CEE9E4627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96CB-D8BE-43F4-8A42-A40AC0931632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1A9DA2-3E5B-4BB5-9E7D-9A136B662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11442-8D90-47F8-A41E-F5EFB1C3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3539-EEF9-4BF0-90E2-7507C007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2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783E24-929B-469B-8480-2F12C671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96CB-D8BE-43F4-8A42-A40AC0931632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1E31C7-ED74-4788-BD61-646E3F89F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F622D-7C78-449D-B9E7-B039627DC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3539-EEF9-4BF0-90E2-7507C007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04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2AAEC-9736-46B0-B304-1B518E57A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B8675-29B7-49A7-B45D-84078284D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D9C7DF-B42A-4980-AC30-183C57CE6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363BB-BB07-4F47-9862-55551092E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96CB-D8BE-43F4-8A42-A40AC0931632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4577A-EF48-4FDC-8509-E1DA9E925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9D856-F0C5-4CC4-A821-520142752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3539-EEF9-4BF0-90E2-7507C007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62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C86FD-014B-4C6A-9291-716C0A56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BE65D3-B257-4753-8390-44AD4C043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C43583-DC4F-4FB1-A8D1-26D80A7D2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456F5-7451-4A2B-B93D-FB52C545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96CB-D8BE-43F4-8A42-A40AC0931632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71ECC4-8B9D-4D4B-92D4-BAE51F271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149A06-F68E-45F7-921A-0387EDDC7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3539-EEF9-4BF0-90E2-7507C007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25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5582D0-8F13-4EF0-A8E1-3E04163DA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E96AC-DBB9-435F-BDF9-37724DD53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9F455-BC94-42CC-9DDB-F2E40AE600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896CB-D8BE-43F4-8A42-A40AC0931632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E306A-182C-423A-B1E0-4EA33E44E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45076-BDF0-4217-8200-7BB313578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03539-EEF9-4BF0-90E2-7507C007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4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1A9C4D-29E4-42B3-9EDA-C93A051CE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06" y="493088"/>
            <a:ext cx="3016188" cy="9422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DC0C9A-A94A-425A-B934-4C1C79EDD60B}"/>
              </a:ext>
            </a:extLst>
          </p:cNvPr>
          <p:cNvSpPr txBox="1"/>
          <p:nvPr/>
        </p:nvSpPr>
        <p:spPr>
          <a:xfrm>
            <a:off x="1553029" y="1575723"/>
            <a:ext cx="9085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Gill Sans Nova" panose="020B0604020202020204" pitchFamily="34" charset="0"/>
              </a:rPr>
              <a:t>Understanding </a:t>
            </a:r>
          </a:p>
          <a:p>
            <a:pPr algn="ctr"/>
            <a:r>
              <a:rPr lang="en-US" sz="6000" b="1" dirty="0">
                <a:latin typeface="Gill Sans Nova" panose="020B0604020202020204" pitchFamily="34" charset="0"/>
              </a:rPr>
              <a:t>Shakes and Shingles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593E36-EDC8-44FF-8748-399252153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462" y="4373230"/>
            <a:ext cx="432068" cy="1194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893C4E-4B34-48DA-B6DA-C1C6E6592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323" y="4769199"/>
            <a:ext cx="2061126" cy="2951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109503-7E02-42DD-B2A0-D3F9B248C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421" y="4768062"/>
            <a:ext cx="2186728" cy="308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1F3455-C428-4E68-AECC-7D61344EF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9935" y="4761644"/>
            <a:ext cx="2461723" cy="430385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DC68880C-2780-4CDA-A731-444F550987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57" y="5948622"/>
            <a:ext cx="2477702" cy="368829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0AAB637D-8F8B-403F-9974-E1EFAA8BAB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367" y="5458754"/>
            <a:ext cx="1580633" cy="1194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738F3E-9DE8-480C-BFDA-3F0A1CF6C2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106" y="5754727"/>
            <a:ext cx="1328043" cy="6023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0938A1-9437-4247-B3F8-51CA3E899E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886" y="5613065"/>
            <a:ext cx="898053" cy="1039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5E4067-5F10-4E6A-9A33-DF98F625BA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75" y="4283631"/>
            <a:ext cx="803320" cy="1258519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A8CFFAC-1B3A-4FFA-BA55-076C4FD9E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216" y="5704398"/>
            <a:ext cx="1479568" cy="948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157FC7-D2F2-4137-93DE-60E61625EC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7232" y="4529217"/>
            <a:ext cx="1333334" cy="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21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9439D0-E0D3-4384-9235-1856AF3263E8}"/>
              </a:ext>
            </a:extLst>
          </p:cNvPr>
          <p:cNvSpPr/>
          <p:nvPr/>
        </p:nvSpPr>
        <p:spPr>
          <a:xfrm>
            <a:off x="3613306" y="297984"/>
            <a:ext cx="48766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pc="300" dirty="0">
                <a:latin typeface="Aharoni" panose="02010803020104030203" pitchFamily="2" charset="-79"/>
                <a:cs typeface="Aharoni" panose="02010803020104030203" pitchFamily="2" charset="-79"/>
              </a:rPr>
              <a:t>Treatment Options</a:t>
            </a:r>
          </a:p>
          <a:p>
            <a:pPr algn="ctr"/>
            <a:endParaRPr lang="en-US" sz="2400" i="1" spc="3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265CA4-3DFD-4701-B250-CDC063BBD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505" y="1303014"/>
            <a:ext cx="8434710" cy="506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71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3C5DDF-D5F2-42DA-AAC4-A05832942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748" y="840090"/>
            <a:ext cx="8068503" cy="51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43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ABB4C8-705A-4E22-A0B9-A55E476CA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372" y="932000"/>
            <a:ext cx="8437928" cy="540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32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2112AB-58ED-4FF3-A8C3-6F092BE67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42" y="925782"/>
            <a:ext cx="6067423" cy="5662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8AAC4-EA7F-4E37-885A-5788ECDD55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97"/>
          <a:stretch/>
        </p:blipFill>
        <p:spPr>
          <a:xfrm>
            <a:off x="6493565" y="2557669"/>
            <a:ext cx="5569462" cy="15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AD6C72-8DBD-4837-BA79-A4810CE86AEA}"/>
              </a:ext>
            </a:extLst>
          </p:cNvPr>
          <p:cNvSpPr/>
          <p:nvPr/>
        </p:nvSpPr>
        <p:spPr>
          <a:xfrm>
            <a:off x="5917429" y="1022839"/>
            <a:ext cx="41889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Underlayments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C43592-1F07-4BF2-80FC-5337CB761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84" y="2891180"/>
            <a:ext cx="2371699" cy="10756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38B0F0-BE1A-497B-9AE6-3BE5FAD485DD}"/>
              </a:ext>
            </a:extLst>
          </p:cNvPr>
          <p:cNvSpPr txBox="1"/>
          <p:nvPr/>
        </p:nvSpPr>
        <p:spPr>
          <a:xfrm>
            <a:off x="6088550" y="2151236"/>
            <a:ext cx="5088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Felt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Skip Sheathing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Strapping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0F73F6-BEE4-4DD5-AB32-60F53FFDEC14}"/>
              </a:ext>
            </a:extLst>
          </p:cNvPr>
          <p:cNvSpPr txBox="1"/>
          <p:nvPr/>
        </p:nvSpPr>
        <p:spPr>
          <a:xfrm>
            <a:off x="4832062" y="5090737"/>
            <a:ext cx="6709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*All cedar warranties will be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void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if Ice &amp; Water Shield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applied to entire roof deck. 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5DC8233-2B29-4113-8772-33BB3F139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236" y="4492176"/>
            <a:ext cx="2122684" cy="1849889"/>
          </a:xfrm>
          <a:prstGeom prst="rect">
            <a:avLst/>
          </a:prstGeom>
        </p:spPr>
      </p:pic>
      <p:pic>
        <p:nvPicPr>
          <p:cNvPr id="10" name="Picture 9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224C7A63-433E-4901-AA4D-C1A52211C0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09" y="668121"/>
            <a:ext cx="2303757" cy="152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64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344D8CF-EAB4-4A44-9EDE-3856973C0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984" y="0"/>
            <a:ext cx="5420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90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BDE72D-5CE7-4AC4-9804-8CEE1253E0A7}"/>
              </a:ext>
            </a:extLst>
          </p:cNvPr>
          <p:cNvSpPr txBox="1"/>
          <p:nvPr/>
        </p:nvSpPr>
        <p:spPr>
          <a:xfrm>
            <a:off x="6553200" y="996639"/>
            <a:ext cx="5257800" cy="6154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haroni" panose="02010803020104030203" pitchFamily="2" charset="-79"/>
              </a:rPr>
              <a:t>CSSB Recommendation, “Felt should be positioned above the butt of the shake at a distance equal to twice the exposure.”</a:t>
            </a:r>
            <a:endParaRPr lang="en-US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haroni" panose="02010803020104030203" pitchFamily="2" charset="-79"/>
              </a:rPr>
              <a:t>Example:	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haroni" panose="02010803020104030203" pitchFamily="2" charset="-79"/>
              </a:rPr>
              <a:t>10-inch exposure application on a 50 Sq. Roof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haroni" panose="02010803020104030203" pitchFamily="2" charset="-79"/>
              </a:rPr>
              <a:t>(50square = 5,000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haroni" panose="02010803020104030203" pitchFamily="2" charset="-79"/>
              </a:rPr>
              <a:t>Sq.Ft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haroni" panose="02010803020104030203" pitchFamily="2" charset="-79"/>
              </a:rPr>
              <a:t>.)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haroni" panose="02010803020104030203" pitchFamily="2" charset="-79"/>
              </a:rPr>
              <a:t>Exposure Factor: Exposure/12,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haroni" panose="02010803020104030203" pitchFamily="2" charset="-79"/>
              </a:rPr>
              <a:t>(10/12 = 8.333)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haroni" panose="02010803020104030203" pitchFamily="2" charset="-79"/>
              </a:rPr>
              <a:t>Total Square Footage divided by the Exposure Factor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haroni" panose="02010803020104030203" pitchFamily="2" charset="-79"/>
              </a:rPr>
              <a:t>5,000 / .8334 = 6,000 L/F of Felt = 84 rolls**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haroni" panose="02010803020104030203" pitchFamily="2" charset="-79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haroni" panose="02010803020104030203" pitchFamily="2" charset="-79"/>
              </a:rPr>
              <a:t>**72 L/F of Split Felt per roll **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75CAE-9F74-46F3-90E3-C14C5FCEF8F3}"/>
              </a:ext>
            </a:extLst>
          </p:cNvPr>
          <p:cNvSpPr/>
          <p:nvPr/>
        </p:nvSpPr>
        <p:spPr>
          <a:xfrm>
            <a:off x="4334142" y="387712"/>
            <a:ext cx="35237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Figuring Felt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C127F-3414-4E94-B4CB-ADE1E5C02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8" y="1482326"/>
            <a:ext cx="6323021" cy="483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78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E41D1B-C2C6-4E84-BD01-13A1A6438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965" y="3007475"/>
            <a:ext cx="3913819" cy="33055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501150-3DC5-4E2E-9EE0-262E58D65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339" y="544935"/>
            <a:ext cx="4442529" cy="2311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F4ECF3-4406-4394-BF16-721E91FB7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810" y="3249381"/>
            <a:ext cx="1864320" cy="3301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047879-6EB2-4A5E-BF03-8B53220AB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633" y="831623"/>
            <a:ext cx="2882098" cy="3305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58FFA9-5003-40AF-B4B8-A4C593AAAB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954" y="4210922"/>
            <a:ext cx="2681307" cy="2647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E3EEAD-EAE4-4356-881A-D39C2079E5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5005" y="896937"/>
            <a:ext cx="2738062" cy="248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14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355E5DD-7643-46E6-9B31-618C0B629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35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AB9924-DB5A-4490-B9FD-7EBF0C62C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481" y="0"/>
            <a:ext cx="5289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11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le of rocks&#10;&#10;Description automatically generated">
            <a:extLst>
              <a:ext uri="{FF2B5EF4-FFF2-40B4-BE49-F238E27FC236}">
                <a16:creationId xmlns:a16="http://schemas.microsoft.com/office/drawing/2014/main" id="{75BBC784-73FD-4C33-AA33-47D8FFC24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 b="115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84EC6D-D619-401D-988F-6143BBBA5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KNOWLEDGE IS WHERE IT BEGINS………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667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D6B1C1AD-B3E2-42E3-88D3-EDECEBB83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58" y="0"/>
            <a:ext cx="543221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BF4BFF-BDBF-498A-B2FD-B99B5C56656D}"/>
              </a:ext>
            </a:extLst>
          </p:cNvPr>
          <p:cNvSpPr txBox="1"/>
          <p:nvPr/>
        </p:nvSpPr>
        <p:spPr>
          <a:xfrm>
            <a:off x="7956238" y="232596"/>
            <a:ext cx="2725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NEW</a:t>
            </a:r>
          </a:p>
        </p:txBody>
      </p:sp>
      <p:pic>
        <p:nvPicPr>
          <p:cNvPr id="5" name="Picture 4" descr="A picture containing outdoor, tree, building, wooden&#10;&#10;Description automatically generated">
            <a:extLst>
              <a:ext uri="{FF2B5EF4-FFF2-40B4-BE49-F238E27FC236}">
                <a16:creationId xmlns:a16="http://schemas.microsoft.com/office/drawing/2014/main" id="{D83A6B30-A9AD-4948-A074-1A5E3144C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38" y="628363"/>
            <a:ext cx="3593654" cy="26952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FA2A42-0EF1-4D7C-9A29-30C174A57F28}"/>
              </a:ext>
            </a:extLst>
          </p:cNvPr>
          <p:cNvSpPr txBox="1"/>
          <p:nvPr/>
        </p:nvSpPr>
        <p:spPr>
          <a:xfrm>
            <a:off x="7994337" y="3398366"/>
            <a:ext cx="2725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AGED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4FC796-293C-45B9-B4B8-F09299237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138" y="3772645"/>
            <a:ext cx="3592597" cy="269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94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ebsite&#10;&#10;Description automatically generated">
            <a:extLst>
              <a:ext uri="{FF2B5EF4-FFF2-40B4-BE49-F238E27FC236}">
                <a16:creationId xmlns:a16="http://schemas.microsoft.com/office/drawing/2014/main" id="{6F9A6092-45C2-4CDC-A50C-0AD9F088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38" y="643466"/>
            <a:ext cx="4317574" cy="557106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C11B41C-7D73-4CBB-A4B7-8D017F598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387" y="643467"/>
            <a:ext cx="431757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65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C1A338-4A80-4F56-AD03-36851D8D176A}"/>
              </a:ext>
            </a:extLst>
          </p:cNvPr>
          <p:cNvSpPr/>
          <p:nvPr/>
        </p:nvSpPr>
        <p:spPr>
          <a:xfrm>
            <a:off x="4505565" y="455848"/>
            <a:ext cx="3010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pc="300" dirty="0">
                <a:latin typeface="Aharoni" panose="02010803020104030203" pitchFamily="2" charset="-79"/>
                <a:cs typeface="Aharoni" panose="02010803020104030203" pitchFamily="2" charset="-79"/>
              </a:rPr>
              <a:t>Warranties</a:t>
            </a:r>
          </a:p>
          <a:p>
            <a:pPr algn="ctr"/>
            <a:endParaRPr lang="en-US" sz="2400" i="1" spc="3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85DAFA-E719-4158-9B4B-903223C7B9FA}"/>
              </a:ext>
            </a:extLst>
          </p:cNvPr>
          <p:cNvSpPr/>
          <p:nvPr/>
        </p:nvSpPr>
        <p:spPr>
          <a:xfrm>
            <a:off x="2307264" y="1325482"/>
            <a:ext cx="80063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most cases, a warranty application must be filed to validate the warranty.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3544DC-9A38-475C-8A50-D74B6DD22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988" y="1784967"/>
            <a:ext cx="2270551" cy="49043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4F360A-B6DB-41F4-8A11-3EA76DF7D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57562" y="143340"/>
            <a:ext cx="3302120" cy="754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98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E3626C-C475-4355-9A43-E408380411C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5660" y="457200"/>
            <a:ext cx="594360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9984C5-D5D8-47F8-BFDD-014213F0E191}"/>
              </a:ext>
            </a:extLst>
          </p:cNvPr>
          <p:cNvSpPr/>
          <p:nvPr/>
        </p:nvSpPr>
        <p:spPr>
          <a:xfrm>
            <a:off x="4633005" y="674791"/>
            <a:ext cx="27558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pc="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Pink Stain</a:t>
            </a:r>
          </a:p>
          <a:p>
            <a:pPr algn="ctr"/>
            <a:endParaRPr lang="en-US" sz="2400" i="1" spc="3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2526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1F5372-29F7-40DE-840C-9A7D4823A7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482" y="1457739"/>
            <a:ext cx="7451035" cy="44645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35EC8D-539C-447B-A01E-71A3C4F123C1}"/>
              </a:ext>
            </a:extLst>
          </p:cNvPr>
          <p:cNvSpPr/>
          <p:nvPr/>
        </p:nvSpPr>
        <p:spPr>
          <a:xfrm>
            <a:off x="5234845" y="1502638"/>
            <a:ext cx="23423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pc="3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Buckling</a:t>
            </a:r>
          </a:p>
          <a:p>
            <a:pPr algn="ctr"/>
            <a:endParaRPr lang="en-US" sz="2400" i="1" spc="3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68618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19CDF1-B0B1-4BF1-96C0-26338B28385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304" y="707797"/>
            <a:ext cx="6907271" cy="544240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098C73-8F7D-4576-BB57-5222D79086F9}"/>
              </a:ext>
            </a:extLst>
          </p:cNvPr>
          <p:cNvSpPr/>
          <p:nvPr/>
        </p:nvSpPr>
        <p:spPr>
          <a:xfrm>
            <a:off x="3901258" y="1404626"/>
            <a:ext cx="3262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spc="3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Cedar Bleed</a:t>
            </a:r>
          </a:p>
        </p:txBody>
      </p:sp>
    </p:spTree>
    <p:extLst>
      <p:ext uri="{BB962C8B-B14F-4D97-AF65-F5344CB8AC3E}">
        <p14:creationId xmlns:p14="http://schemas.microsoft.com/office/powerpoint/2010/main" val="3061884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DF0FC1-AB1C-4C28-B3E9-3791A2A02DBB}"/>
              </a:ext>
            </a:extLst>
          </p:cNvPr>
          <p:cNvSpPr/>
          <p:nvPr/>
        </p:nvSpPr>
        <p:spPr>
          <a:xfrm>
            <a:off x="1141228" y="1533072"/>
            <a:ext cx="9909544" cy="4747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457200" algn="l"/>
                <a:tab pos="914400" algn="l"/>
                <a:tab pos="3619500" algn="l"/>
              </a:tabLs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Roof Questions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457200" algn="l"/>
                <a:tab pos="914400" algn="l"/>
                <a:tab pos="3619500" algn="l"/>
              </a:tabLst>
            </a:pP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  <a:tab pos="914400" algn="l"/>
                <a:tab pos="3619500" algn="l"/>
              </a:tabLs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-Western Red Cedar or Alaskan Yellow Cedar?</a:t>
            </a: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White Cedar should not be used on a roof)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  <a:tab pos="914400" algn="l"/>
                <a:tab pos="36195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-Looking for 18” or 24”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  <a:tab pos="914400" algn="l"/>
                <a:tab pos="36195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-Perfection, Tapersawn, Handsplit or Royals?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R&amp;Rs should not be used on a roof)</a:t>
            </a:r>
            <a:endParaRPr lang="en-US" sz="11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  <a:tab pos="914400" algn="l"/>
                <a:tab pos="36195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-Natural, CCA Treated or Fire Treated?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  <a:tab pos="914400" algn="l"/>
                <a:tab pos="36195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-How many squares?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  <a:tab pos="914400" algn="l"/>
                <a:tab pos="36195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-What is the exposure?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  <a:tab pos="914400" algn="l"/>
                <a:tab pos="36195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-How quick are you looking to start the job?	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  <a:tab pos="914400" algn="l"/>
                <a:tab pos="36195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-Is there a specific mill you prefer?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  <a:tab pos="914400" algn="l"/>
                <a:tab pos="36195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-What are you using to ventilate the shakes/shingles?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  <a:tab pos="914400" algn="l"/>
                <a:tab pos="36195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      -Cedar Breather, CedAir-Mat,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Ventgrid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F3BD16-3CEE-43FB-882E-0CFE214E577F}"/>
              </a:ext>
            </a:extLst>
          </p:cNvPr>
          <p:cNvSpPr txBox="1"/>
          <p:nvPr/>
        </p:nvSpPr>
        <p:spPr>
          <a:xfrm>
            <a:off x="1800445" y="467832"/>
            <a:ext cx="7995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300" dirty="0">
                <a:latin typeface="Aharoni" panose="02010803020104030203" pitchFamily="2" charset="-79"/>
                <a:cs typeface="Aharoni" panose="02010803020104030203" pitchFamily="2" charset="-79"/>
              </a:rPr>
              <a:t>Quote It Right</a:t>
            </a:r>
          </a:p>
        </p:txBody>
      </p:sp>
    </p:spTree>
    <p:extLst>
      <p:ext uri="{BB962C8B-B14F-4D97-AF65-F5344CB8AC3E}">
        <p14:creationId xmlns:p14="http://schemas.microsoft.com/office/powerpoint/2010/main" val="3455877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E1F32C-A478-4E13-843D-7FDC48A3DA1B}"/>
              </a:ext>
            </a:extLst>
          </p:cNvPr>
          <p:cNvSpPr txBox="1"/>
          <p:nvPr/>
        </p:nvSpPr>
        <p:spPr>
          <a:xfrm>
            <a:off x="1010090" y="2573355"/>
            <a:ext cx="51461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Size - 18” or 24”</a:t>
            </a:r>
          </a:p>
          <a:p>
            <a:r>
              <a:rPr lang="en-US" dirty="0"/>
              <a:t>Grade  - #1, #2, or Extra</a:t>
            </a:r>
          </a:p>
          <a:p>
            <a:r>
              <a:rPr lang="en-US" dirty="0"/>
              <a:t>Finish – Natural, Primed, or Pre-finished</a:t>
            </a:r>
          </a:p>
          <a:p>
            <a:r>
              <a:rPr lang="en-US" dirty="0"/>
              <a:t>               Semi-Trans, Semi-Solid, Solid</a:t>
            </a:r>
          </a:p>
          <a:p>
            <a:r>
              <a:rPr lang="en-US" dirty="0"/>
              <a:t>Stock Color or Custom</a:t>
            </a:r>
          </a:p>
          <a:p>
            <a:r>
              <a:rPr lang="en-US" dirty="0"/>
              <a:t>Coats – 1 coat, Primer +1 or Primer +2</a:t>
            </a:r>
          </a:p>
          <a:p>
            <a:r>
              <a:rPr lang="en-US" dirty="0"/>
              <a:t>How many square?</a:t>
            </a:r>
          </a:p>
          <a:p>
            <a:r>
              <a:rPr lang="en-US" dirty="0"/>
              <a:t>What is the exposure?</a:t>
            </a:r>
          </a:p>
          <a:p>
            <a:r>
              <a:rPr lang="en-US" dirty="0"/>
              <a:t>How quickly do you need them?</a:t>
            </a:r>
          </a:p>
          <a:p>
            <a:r>
              <a:rPr lang="en-US" dirty="0"/>
              <a:t>Are you using a rainscreen? </a:t>
            </a:r>
          </a:p>
          <a:p>
            <a:r>
              <a:rPr lang="en-US" dirty="0"/>
              <a:t>Slicker, Mort-Air, Hydro-Gap, or Vent Grid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D88B50-2D42-4B25-89B9-BAED04D1985D}"/>
              </a:ext>
            </a:extLst>
          </p:cNvPr>
          <p:cNvSpPr txBox="1"/>
          <p:nvPr/>
        </p:nvSpPr>
        <p:spPr>
          <a:xfrm>
            <a:off x="6999769" y="2605525"/>
            <a:ext cx="49689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Size – 16” only</a:t>
            </a:r>
          </a:p>
          <a:p>
            <a:r>
              <a:rPr lang="en-US" dirty="0"/>
              <a:t>Grade  - Extra, Clear, 2</a:t>
            </a:r>
            <a:r>
              <a:rPr lang="en-US" baseline="30000" dirty="0"/>
              <a:t>nd</a:t>
            </a:r>
            <a:r>
              <a:rPr lang="en-US" dirty="0"/>
              <a:t> Clears</a:t>
            </a:r>
          </a:p>
          <a:p>
            <a:r>
              <a:rPr lang="en-US" dirty="0"/>
              <a:t>Finish – Natural, Primed, or Pre-finished</a:t>
            </a:r>
          </a:p>
          <a:p>
            <a:r>
              <a:rPr lang="en-US" dirty="0"/>
              <a:t>Stock Color or Custom</a:t>
            </a:r>
          </a:p>
          <a:p>
            <a:r>
              <a:rPr lang="en-US" dirty="0"/>
              <a:t>Coats – 1 coat or 2 coat</a:t>
            </a:r>
          </a:p>
          <a:p>
            <a:r>
              <a:rPr lang="en-US" dirty="0"/>
              <a:t>How many square?</a:t>
            </a:r>
          </a:p>
          <a:p>
            <a:r>
              <a:rPr lang="en-US" dirty="0"/>
              <a:t>What is the exposure?</a:t>
            </a:r>
          </a:p>
          <a:p>
            <a:r>
              <a:rPr lang="en-US" dirty="0"/>
              <a:t>How quickly do you need them?</a:t>
            </a:r>
          </a:p>
          <a:p>
            <a:r>
              <a:rPr lang="en-US" dirty="0"/>
              <a:t>Are you using a rainscreen? </a:t>
            </a:r>
          </a:p>
          <a:p>
            <a:r>
              <a:rPr lang="en-US" dirty="0"/>
              <a:t>Slicker, Mort-Air, Hydro-Gap, or Vent Grid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AA541E-756D-4F32-8E76-BC0E6EDD9CB2}"/>
              </a:ext>
            </a:extLst>
          </p:cNvPr>
          <p:cNvSpPr/>
          <p:nvPr/>
        </p:nvSpPr>
        <p:spPr>
          <a:xfrm>
            <a:off x="4208892" y="532755"/>
            <a:ext cx="37529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spc="3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Quote It Right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42339F-1081-41B3-AF02-999C6B20EB72}"/>
              </a:ext>
            </a:extLst>
          </p:cNvPr>
          <p:cNvSpPr/>
          <p:nvPr/>
        </p:nvSpPr>
        <p:spPr>
          <a:xfrm>
            <a:off x="4779689" y="1255624"/>
            <a:ext cx="2611356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457200" algn="l"/>
                <a:tab pos="914400" algn="l"/>
                <a:tab pos="3619500" algn="l"/>
              </a:tabLs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Sidewall 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7D31B5-32C3-40A2-9CB0-8F6870561606}"/>
              </a:ext>
            </a:extLst>
          </p:cNvPr>
          <p:cNvSpPr txBox="1"/>
          <p:nvPr/>
        </p:nvSpPr>
        <p:spPr>
          <a:xfrm>
            <a:off x="893134" y="2126511"/>
            <a:ext cx="494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Western Red Cedar or Alaskan Yellow Cedar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FCA449-D8F4-4900-857B-B4280C4CEBA8}"/>
              </a:ext>
            </a:extLst>
          </p:cNvPr>
          <p:cNvSpPr/>
          <p:nvPr/>
        </p:nvSpPr>
        <p:spPr>
          <a:xfrm>
            <a:off x="6914705" y="2126511"/>
            <a:ext cx="2191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Eastern White Cedar </a:t>
            </a:r>
          </a:p>
        </p:txBody>
      </p:sp>
    </p:spTree>
    <p:extLst>
      <p:ext uri="{BB962C8B-B14F-4D97-AF65-F5344CB8AC3E}">
        <p14:creationId xmlns:p14="http://schemas.microsoft.com/office/powerpoint/2010/main" val="1645966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582DDE6-1664-4B56-BDF4-AE01DBEB4A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9108"/>
              </p:ext>
            </p:extLst>
          </p:nvPr>
        </p:nvGraphicFramePr>
        <p:xfrm>
          <a:off x="893136" y="206211"/>
          <a:ext cx="9452345" cy="6048861"/>
        </p:xfrm>
        <a:graphic>
          <a:graphicData uri="http://schemas.openxmlformats.org/drawingml/2006/table">
            <a:tbl>
              <a:tblPr/>
              <a:tblGrid>
                <a:gridCol w="3242929">
                  <a:extLst>
                    <a:ext uri="{9D8B030D-6E8A-4147-A177-3AD203B41FA5}">
                      <a16:colId xmlns:a16="http://schemas.microsoft.com/office/drawing/2014/main" val="194377974"/>
                    </a:ext>
                  </a:extLst>
                </a:gridCol>
                <a:gridCol w="2041451">
                  <a:extLst>
                    <a:ext uri="{9D8B030D-6E8A-4147-A177-3AD203B41FA5}">
                      <a16:colId xmlns:a16="http://schemas.microsoft.com/office/drawing/2014/main" val="1404989097"/>
                    </a:ext>
                  </a:extLst>
                </a:gridCol>
                <a:gridCol w="1403498">
                  <a:extLst>
                    <a:ext uri="{9D8B030D-6E8A-4147-A177-3AD203B41FA5}">
                      <a16:colId xmlns:a16="http://schemas.microsoft.com/office/drawing/2014/main" val="3901141371"/>
                    </a:ext>
                  </a:extLst>
                </a:gridCol>
                <a:gridCol w="2764467">
                  <a:extLst>
                    <a:ext uri="{9D8B030D-6E8A-4147-A177-3AD203B41FA5}">
                      <a16:colId xmlns:a16="http://schemas.microsoft.com/office/drawing/2014/main" val="3893299535"/>
                    </a:ext>
                  </a:extLst>
                </a:gridCol>
              </a:tblGrid>
              <a:tr h="395998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Bundles per Square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Exposure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Recommend Maximum Exposure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2848449"/>
                  </a:ext>
                </a:extLst>
              </a:tr>
              <a:tr h="2322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486752"/>
                  </a:ext>
                </a:extLst>
              </a:tr>
              <a:tr h="2322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b="1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Western Red Cedar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100920"/>
                  </a:ext>
                </a:extLst>
              </a:tr>
              <a:tr h="2322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16" Fivex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2393024"/>
                  </a:ext>
                </a:extLst>
              </a:tr>
              <a:tr h="2322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18" Perfection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2033893"/>
                  </a:ext>
                </a:extLst>
              </a:tr>
              <a:tr h="2322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18" Tapersawn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6636065"/>
                  </a:ext>
                </a:extLst>
              </a:tr>
              <a:tr h="2322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18" Hand Split (9/9 pack)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7747528"/>
                  </a:ext>
                </a:extLst>
              </a:tr>
              <a:tr h="2322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18" Hand Split (12/12 pack)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5037755"/>
                  </a:ext>
                </a:extLst>
              </a:tr>
              <a:tr h="2322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24" Royal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0534432"/>
                  </a:ext>
                </a:extLst>
              </a:tr>
              <a:tr h="2322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24" Tapersawn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9351520"/>
                  </a:ext>
                </a:extLst>
              </a:tr>
              <a:tr h="2322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24" Hand Split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10”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2259526"/>
                  </a:ext>
                </a:extLst>
              </a:tr>
              <a:tr h="2322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pt-BR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18" R&amp;R (Primed, Grooved or Natural)</a:t>
                      </a:r>
                      <a:endParaRPr lang="pt-BR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box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7”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108412"/>
                  </a:ext>
                </a:extLst>
              </a:tr>
              <a:tr h="2322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pt-BR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24" R&amp;R (Primed, Grooved or Natural)</a:t>
                      </a:r>
                      <a:endParaRPr lang="pt-BR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box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9604594"/>
                  </a:ext>
                </a:extLst>
              </a:tr>
              <a:tr h="2322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18" Barn Shake (Sidewall)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4550689"/>
                  </a:ext>
                </a:extLst>
              </a:tr>
              <a:tr h="2322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2081426"/>
                  </a:ext>
                </a:extLst>
              </a:tr>
              <a:tr h="2322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Alaskan Yellow Cedar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0031504"/>
                  </a:ext>
                </a:extLst>
              </a:tr>
              <a:tr h="2322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18" Perfection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2688725"/>
                  </a:ext>
                </a:extLst>
              </a:tr>
              <a:tr h="2322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18" Tapersawn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15114"/>
                  </a:ext>
                </a:extLst>
              </a:tr>
              <a:tr h="2322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24" Royal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787242"/>
                  </a:ext>
                </a:extLst>
              </a:tr>
              <a:tr h="27628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24" Tapersawn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2600085"/>
                  </a:ext>
                </a:extLst>
              </a:tr>
              <a:tr h="2322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18" R&amp;R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box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740354"/>
                  </a:ext>
                </a:extLst>
              </a:tr>
              <a:tr h="2322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962426"/>
                  </a:ext>
                </a:extLst>
              </a:tr>
              <a:tr h="2322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b="1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White Cedar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3693313"/>
                  </a:ext>
                </a:extLst>
              </a:tr>
              <a:tr h="23223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pt-BR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16" R&amp;R and Regular</a:t>
                      </a:r>
                      <a:endParaRPr lang="pt-BR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5"</a:t>
                      </a:r>
                      <a:endParaRPr lang="en-US" sz="12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5"</a:t>
                      </a:r>
                      <a:endParaRPr lang="en-US" sz="12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27" marR="7027" marT="7027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374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0825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E19AAA-1B7C-4F5E-AE8A-C5F8AD38A591}"/>
              </a:ext>
            </a:extLst>
          </p:cNvPr>
          <p:cNvSpPr txBox="1"/>
          <p:nvPr/>
        </p:nvSpPr>
        <p:spPr>
          <a:xfrm>
            <a:off x="1839433" y="425302"/>
            <a:ext cx="7995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300" dirty="0">
                <a:latin typeface="Aharoni" panose="02010803020104030203" pitchFamily="2" charset="-79"/>
                <a:cs typeface="Aharoni" panose="02010803020104030203" pitchFamily="2" charset="-79"/>
              </a:rPr>
              <a:t>Converting Exposures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6DEB63-D1EF-4622-B170-89CCBE2975CB}"/>
              </a:ext>
            </a:extLst>
          </p:cNvPr>
          <p:cNvSpPr/>
          <p:nvPr/>
        </p:nvSpPr>
        <p:spPr>
          <a:xfrm>
            <a:off x="2349793" y="1767295"/>
            <a:ext cx="8261497" cy="3323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sz="20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Figuring bundle quantities when changing exposures: </a:t>
            </a:r>
          </a:p>
          <a:p>
            <a:pPr>
              <a:lnSpc>
                <a:spcPct val="119000"/>
              </a:lnSpc>
              <a:spcAft>
                <a:spcPts val="600"/>
              </a:spcAft>
            </a:pPr>
            <a:endParaRPr lang="en-US" b="1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Take the suggested exposure (above) divide it by the desired exposure and </a:t>
            </a: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multiply that by the suggested exposures bundle count.</a:t>
            </a:r>
          </a:p>
          <a:p>
            <a:pPr>
              <a:lnSpc>
                <a:spcPct val="119000"/>
              </a:lnSpc>
              <a:spcAft>
                <a:spcPts val="600"/>
              </a:spcAft>
            </a:pPr>
            <a:endParaRPr lang="en-US" b="1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Example: 20 square of 18” WRC Tapersawn @ a 5.5” exposure = 136 bundles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7.5 divided by 5.5 = 1.36 multiply by 5 = 6.8 bundles to cover 1 square</a:t>
            </a: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93453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FCE9BB-88ED-49E6-9B39-93CF13824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489" y="1290376"/>
            <a:ext cx="4210050" cy="4657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917C41-F2FB-44E2-BC8E-697276C25910}"/>
              </a:ext>
            </a:extLst>
          </p:cNvPr>
          <p:cNvSpPr txBox="1"/>
          <p:nvPr/>
        </p:nvSpPr>
        <p:spPr>
          <a:xfrm>
            <a:off x="6270172" y="1377461"/>
            <a:ext cx="53557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The “Certi” Brand Name – Your Quality Assurance</a:t>
            </a:r>
          </a:p>
          <a:p>
            <a:pPr marL="342900" indent="-342900">
              <a:buAutoNum type="arabicPeriod"/>
            </a:pPr>
            <a:r>
              <a:rPr lang="en-US" dirty="0"/>
              <a:t>Product Grade</a:t>
            </a:r>
          </a:p>
          <a:p>
            <a:pPr marL="342900" indent="-342900"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Product Type</a:t>
            </a:r>
          </a:p>
          <a:p>
            <a:pPr marL="342900" indent="-342900"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Independent, 3</a:t>
            </a:r>
            <a:r>
              <a:rPr lang="en-US" baseline="30000" dirty="0">
                <a:highlight>
                  <a:srgbClr val="FFFF00"/>
                </a:highlight>
              </a:rPr>
              <a:t>rd</a:t>
            </a:r>
            <a:r>
              <a:rPr lang="en-US" dirty="0">
                <a:highlight>
                  <a:srgbClr val="FFFF00"/>
                </a:highlight>
              </a:rPr>
              <a:t> Party, Quality Control Agency</a:t>
            </a:r>
          </a:p>
          <a:p>
            <a:pPr marL="342900" indent="-342900">
              <a:buAutoNum type="arabicPeriod"/>
            </a:pPr>
            <a:r>
              <a:rPr lang="en-US" dirty="0"/>
              <a:t>This Number Shows Compliance with Total Quality Manufacturing System</a:t>
            </a:r>
          </a:p>
          <a:p>
            <a:pPr marL="342900" indent="-342900"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Mill Name, Location and Phone Number</a:t>
            </a:r>
          </a:p>
          <a:p>
            <a:pPr marL="342900" indent="-342900">
              <a:buAutoNum type="arabicPeriod"/>
            </a:pPr>
            <a:r>
              <a:rPr lang="en-US" dirty="0"/>
              <a:t>Industry Product Description </a:t>
            </a:r>
          </a:p>
          <a:p>
            <a:pPr marL="342900" indent="-342900">
              <a:buAutoNum type="arabicPeriod"/>
            </a:pPr>
            <a:r>
              <a:rPr lang="en-US" dirty="0"/>
              <a:t>Product Dimensions</a:t>
            </a:r>
          </a:p>
          <a:p>
            <a:pPr marL="342900" indent="-342900">
              <a:buAutoNum type="arabicPeriod"/>
            </a:pPr>
            <a:r>
              <a:rPr lang="en-US" dirty="0"/>
              <a:t>Cedar Bureau Label Number</a:t>
            </a:r>
          </a:p>
          <a:p>
            <a:pPr marL="342900" indent="-342900">
              <a:buAutoNum type="arabicPeriod"/>
            </a:pPr>
            <a:r>
              <a:rPr lang="en-US" dirty="0"/>
              <a:t>Building Code Compliance Numbers</a:t>
            </a:r>
          </a:p>
          <a:p>
            <a:pPr marL="342900" indent="-342900">
              <a:buAutoNum type="arabicPeriod"/>
            </a:pPr>
            <a:r>
              <a:rPr lang="en-US" dirty="0"/>
              <a:t>Product Performance Tests Passed</a:t>
            </a:r>
          </a:p>
          <a:p>
            <a:pPr marL="342900" indent="-342900">
              <a:buAutoNum type="arabicPeriod"/>
            </a:pPr>
            <a:r>
              <a:rPr lang="en-US" dirty="0"/>
              <a:t>Label Identification Number</a:t>
            </a:r>
          </a:p>
          <a:p>
            <a:pPr marL="342900" indent="-342900">
              <a:buAutoNum type="arabicPeriod"/>
            </a:pPr>
            <a:r>
              <a:rPr lang="en-US" dirty="0"/>
              <a:t>UPC Code</a:t>
            </a:r>
          </a:p>
          <a:p>
            <a:pPr marL="342900" indent="-342900"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Coverage Chart and Recommended Exposure</a:t>
            </a:r>
          </a:p>
          <a:p>
            <a:pPr marL="342900" indent="-342900"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Application Instructions on Reverse Side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F1B682-7D2D-465D-AED0-A6018B9439E5}"/>
              </a:ext>
            </a:extLst>
          </p:cNvPr>
          <p:cNvSpPr/>
          <p:nvPr/>
        </p:nvSpPr>
        <p:spPr>
          <a:xfrm>
            <a:off x="3568154" y="297934"/>
            <a:ext cx="54040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pc="300" dirty="0">
                <a:latin typeface="Aharoni" panose="02010803020104030203" pitchFamily="2" charset="-79"/>
                <a:cs typeface="Aharoni" panose="02010803020104030203" pitchFamily="2" charset="-79"/>
              </a:rPr>
              <a:t>How to read a Label</a:t>
            </a:r>
          </a:p>
        </p:txBody>
      </p:sp>
    </p:spTree>
    <p:extLst>
      <p:ext uri="{BB962C8B-B14F-4D97-AF65-F5344CB8AC3E}">
        <p14:creationId xmlns:p14="http://schemas.microsoft.com/office/powerpoint/2010/main" val="3155845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BC95E9-6B4B-44F4-BF75-DD1ED3C87B02}"/>
              </a:ext>
            </a:extLst>
          </p:cNvPr>
          <p:cNvSpPr/>
          <p:nvPr/>
        </p:nvSpPr>
        <p:spPr>
          <a:xfrm>
            <a:off x="2230658" y="287351"/>
            <a:ext cx="787587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pc="300" dirty="0" err="1">
                <a:latin typeface="Aharoni" panose="02010803020104030203" pitchFamily="2" charset="-79"/>
                <a:cs typeface="Aharoni" panose="02010803020104030203" pitchFamily="2" charset="-79"/>
              </a:rPr>
              <a:t>Certi</a:t>
            </a:r>
            <a:r>
              <a:rPr lang="en-US" sz="3600" spc="300" dirty="0">
                <a:latin typeface="Aharoni" panose="02010803020104030203" pitchFamily="2" charset="-79"/>
                <a:cs typeface="Aharoni" panose="02010803020104030203" pitchFamily="2" charset="-79"/>
              </a:rPr>
              <a:t>-Sawn </a:t>
            </a:r>
            <a:r>
              <a:rPr lang="en-US" sz="3600" spc="300" dirty="0" err="1">
                <a:latin typeface="Aharoni" panose="02010803020104030203" pitchFamily="2" charset="-79"/>
                <a:cs typeface="Aharoni" panose="02010803020104030203" pitchFamily="2" charset="-79"/>
              </a:rPr>
              <a:t>Tapersawn</a:t>
            </a:r>
            <a:r>
              <a:rPr lang="en-US" sz="3600" spc="300" dirty="0">
                <a:latin typeface="Aharoni" panose="02010803020104030203" pitchFamily="2" charset="-79"/>
                <a:cs typeface="Aharoni" panose="02010803020104030203" pitchFamily="2" charset="-79"/>
              </a:rPr>
              <a:t> Shakes</a:t>
            </a:r>
          </a:p>
          <a:p>
            <a:pPr algn="ctr"/>
            <a:r>
              <a:rPr lang="en-US" sz="2800" i="1" spc="300" dirty="0">
                <a:latin typeface="Aharoni" panose="02010803020104030203" pitchFamily="2" charset="-79"/>
                <a:cs typeface="Aharoni" panose="02010803020104030203" pitchFamily="2" charset="-79"/>
              </a:rPr>
              <a:t>How sell vs. Perfections</a:t>
            </a:r>
            <a:endParaRPr lang="en-US" sz="2400" i="1" spc="3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39988B-276C-4FBD-B34F-7623C81BC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39" y="1773719"/>
            <a:ext cx="4619625" cy="1933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A76876-40A8-4B87-8F30-AA325E9CC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682" y="1897545"/>
            <a:ext cx="4524375" cy="1685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45D57C-F5F7-437B-A329-36E2032BFC1B}"/>
              </a:ext>
            </a:extLst>
          </p:cNvPr>
          <p:cNvSpPr txBox="1"/>
          <p:nvPr/>
        </p:nvSpPr>
        <p:spPr>
          <a:xfrm>
            <a:off x="1864622" y="4116444"/>
            <a:ext cx="88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Both installed at 5 ½” exposure makes the Tapersawns $75-$80 more per square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Labor at $800.00+ per square, $75 - $80 = 7-8% more per square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About $3000.00 more on a 40 square roof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A09AFC-867C-4BF2-807D-1D6B1865CFD0}"/>
              </a:ext>
            </a:extLst>
          </p:cNvPr>
          <p:cNvSpPr txBox="1"/>
          <p:nvPr/>
        </p:nvSpPr>
        <p:spPr>
          <a:xfrm>
            <a:off x="742122" y="5504348"/>
            <a:ext cx="10698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Everyone makes more $. The home owner gets 2x the wood. Win Win. </a:t>
            </a:r>
          </a:p>
        </p:txBody>
      </p:sp>
    </p:spTree>
    <p:extLst>
      <p:ext uri="{BB962C8B-B14F-4D97-AF65-F5344CB8AC3E}">
        <p14:creationId xmlns:p14="http://schemas.microsoft.com/office/powerpoint/2010/main" val="3956171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621A1D-1FA8-44B4-A71E-A5B0BAB6F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41" y="1168342"/>
            <a:ext cx="4276725" cy="3505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FEFAD5-B359-4284-A4DC-1688BE8E4BF7}"/>
              </a:ext>
            </a:extLst>
          </p:cNvPr>
          <p:cNvSpPr/>
          <p:nvPr/>
        </p:nvSpPr>
        <p:spPr>
          <a:xfrm>
            <a:off x="4478066" y="287351"/>
            <a:ext cx="33810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pc="300" dirty="0">
                <a:latin typeface="Aharoni" panose="02010803020104030203" pitchFamily="2" charset="-79"/>
                <a:cs typeface="Aharoni" panose="02010803020104030203" pitchFamily="2" charset="-79"/>
              </a:rPr>
              <a:t>Hip or Ridge</a:t>
            </a:r>
          </a:p>
          <a:p>
            <a:pPr algn="ctr"/>
            <a:endParaRPr lang="en-US" sz="2400" i="1" spc="3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49CD1B-5029-4D37-BC85-9C0B3D7C9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352" y="1303014"/>
            <a:ext cx="4908817" cy="3235857"/>
          </a:xfrm>
          <a:prstGeom prst="rect">
            <a:avLst/>
          </a:prstGeom>
        </p:spPr>
      </p:pic>
      <p:pic>
        <p:nvPicPr>
          <p:cNvPr id="7" name="Picture 6" descr="http://www.swforest.com/wp-content/uploads/2012/02/tapersawn-ridge-cap1.jpg">
            <a:extLst>
              <a:ext uri="{FF2B5EF4-FFF2-40B4-BE49-F238E27FC236}">
                <a16:creationId xmlns:a16="http://schemas.microsoft.com/office/drawing/2014/main" id="{2E9B0687-449E-49A6-A8C0-CAA7ED94461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20" y="4280103"/>
            <a:ext cx="5105069" cy="21402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59C0EE-874F-433F-9051-0084107599E2}"/>
              </a:ext>
            </a:extLst>
          </p:cNvPr>
          <p:cNvSpPr txBox="1"/>
          <p:nvPr/>
        </p:nvSpPr>
        <p:spPr>
          <a:xfrm>
            <a:off x="297843" y="4818228"/>
            <a:ext cx="26120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Hip or Ridge Questions</a:t>
            </a:r>
          </a:p>
          <a:p>
            <a:r>
              <a:rPr lang="en-US" dirty="0"/>
              <a:t>Hip or Ridge?</a:t>
            </a:r>
          </a:p>
          <a:p>
            <a:r>
              <a:rPr lang="en-US" dirty="0"/>
              <a:t>What length?</a:t>
            </a:r>
          </a:p>
          <a:p>
            <a:r>
              <a:rPr lang="en-US" dirty="0"/>
              <a:t>What exposure?</a:t>
            </a:r>
          </a:p>
          <a:p>
            <a:r>
              <a:rPr lang="en-US" dirty="0"/>
              <a:t>Inside measurement?</a:t>
            </a:r>
          </a:p>
          <a:p>
            <a:r>
              <a:rPr lang="en-US" dirty="0"/>
              <a:t>What pitch?</a:t>
            </a:r>
          </a:p>
        </p:txBody>
      </p:sp>
    </p:spTree>
    <p:extLst>
      <p:ext uri="{BB962C8B-B14F-4D97-AF65-F5344CB8AC3E}">
        <p14:creationId xmlns:p14="http://schemas.microsoft.com/office/powerpoint/2010/main" val="1656357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891</Words>
  <Application>Microsoft Office PowerPoint</Application>
  <PresentationFormat>Widescreen</PresentationFormat>
  <Paragraphs>206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Aharoni</vt:lpstr>
      <vt:lpstr>Arial</vt:lpstr>
      <vt:lpstr>Calibri</vt:lpstr>
      <vt:lpstr>Calibri Light</vt:lpstr>
      <vt:lpstr>Gill Sans Nova</vt:lpstr>
      <vt:lpstr>Office Theme</vt:lpstr>
      <vt:lpstr>PowerPoint Presentation</vt:lpstr>
      <vt:lpstr>KNOWLEDGE IS WHERE IT BEGINS………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Tina Russo</dc:creator>
  <cp:lastModifiedBy>Alissa Pruitt</cp:lastModifiedBy>
  <cp:revision>15</cp:revision>
  <cp:lastPrinted>2020-02-10T19:49:53Z</cp:lastPrinted>
  <dcterms:created xsi:type="dcterms:W3CDTF">2019-12-05T19:12:09Z</dcterms:created>
  <dcterms:modified xsi:type="dcterms:W3CDTF">2022-03-31T14:38:06Z</dcterms:modified>
</cp:coreProperties>
</file>